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sldIdLst>
    <p:sldId id="256" r:id="rId2"/>
    <p:sldId id="263" r:id="rId3"/>
    <p:sldId id="259" r:id="rId4"/>
    <p:sldId id="268" r:id="rId5"/>
    <p:sldId id="269" r:id="rId6"/>
    <p:sldId id="258" r:id="rId7"/>
    <p:sldId id="257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7F9BD8-8A8B-4EC9-945D-5A518E57ACE0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D9A8DD-6C4F-4509-AED3-2654D55E7601}" type="slidenum">
              <a:rPr lang="de-DE" smtClean="0"/>
              <a:t>‹Nr.›</a:t>
            </a:fld>
            <a:endParaRPr lang="de-DE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9068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9BD8-8A8B-4EC9-945D-5A518E57ACE0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A8DD-6C4F-4509-AED3-2654D55E760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1515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9BD8-8A8B-4EC9-945D-5A518E57ACE0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A8DD-6C4F-4509-AED3-2654D55E760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5496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9BD8-8A8B-4EC9-945D-5A518E57ACE0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A8DD-6C4F-4509-AED3-2654D55E760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5185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9BD8-8A8B-4EC9-945D-5A518E57ACE0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A8DD-6C4F-4509-AED3-2654D55E7601}" type="slidenum">
              <a:rPr lang="de-DE" smtClean="0"/>
              <a:t>‹Nr.›</a:t>
            </a:fld>
            <a:endParaRPr lang="de-DE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2320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9BD8-8A8B-4EC9-945D-5A518E57ACE0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A8DD-6C4F-4509-AED3-2654D55E760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7903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9BD8-8A8B-4EC9-945D-5A518E57ACE0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A8DD-6C4F-4509-AED3-2654D55E760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735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9BD8-8A8B-4EC9-945D-5A518E57ACE0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A8DD-6C4F-4509-AED3-2654D55E760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751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9BD8-8A8B-4EC9-945D-5A518E57ACE0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A8DD-6C4F-4509-AED3-2654D55E760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9592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9BD8-8A8B-4EC9-945D-5A518E57ACE0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A8DD-6C4F-4509-AED3-2654D55E760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006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9BD8-8A8B-4EC9-945D-5A518E57ACE0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A8DD-6C4F-4509-AED3-2654D55E760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3159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047F9BD8-8A8B-4EC9-945D-5A518E57ACE0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5D9A8DD-6C4F-4509-AED3-2654D55E760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3722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07FB74-6161-C380-91A0-00F34EFF91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010" y="1178288"/>
            <a:ext cx="9144000" cy="5044542"/>
          </a:xfrm>
        </p:spPr>
        <p:txBody>
          <a:bodyPr>
            <a:noAutofit/>
          </a:bodyPr>
          <a:lstStyle/>
          <a:p>
            <a:pPr algn="r"/>
            <a:r>
              <a:rPr lang="de-DE" sz="6000" b="1" dirty="0"/>
              <a:t>Überblick</a:t>
            </a:r>
            <a:br>
              <a:rPr lang="de-DE" sz="6000" b="1" dirty="0"/>
            </a:br>
            <a:r>
              <a:rPr lang="de-DE" sz="6000" b="1" dirty="0"/>
              <a:t>zum</a:t>
            </a:r>
            <a:br>
              <a:rPr lang="de-DE" sz="6000" b="1" dirty="0"/>
            </a:br>
            <a:r>
              <a:rPr lang="de-DE" sz="6000" b="1" dirty="0"/>
              <a:t>Verkehrshelfer  Schülerlotsendienst </a:t>
            </a:r>
            <a:br>
              <a:rPr lang="de-DE" sz="6000" b="1" dirty="0"/>
            </a:br>
            <a:endParaRPr lang="de-DE" sz="6000" b="1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B82E797-86AD-8501-BF76-DF902B1B5A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2303" y="251615"/>
            <a:ext cx="1449070" cy="850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92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8931E1-C90B-D06D-A05C-E28F6CBD1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627" y="328465"/>
            <a:ext cx="10515600" cy="475631"/>
          </a:xfrm>
        </p:spPr>
        <p:txBody>
          <a:bodyPr>
            <a:normAutofit fontScale="90000"/>
          </a:bodyPr>
          <a:lstStyle/>
          <a:p>
            <a:r>
              <a:rPr lang="de-DE" dirty="0"/>
              <a:t>Verkehrshelfer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54D982-6693-6EB4-8DC1-C6C2E228A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627" y="1077006"/>
            <a:ext cx="10515600" cy="55754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4000" b="0" i="1" u="none" strike="noStrike" baseline="0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de-DE" sz="4000" b="0" i="1" u="none" strike="noStrike" baseline="0" dirty="0">
                <a:solidFill>
                  <a:srgbClr val="000000"/>
                </a:solidFill>
              </a:rPr>
              <a:t>„Schüler-/Elternlotsen </a:t>
            </a:r>
          </a:p>
          <a:p>
            <a:pPr marL="0" indent="0" algn="ctr">
              <a:buNone/>
            </a:pPr>
            <a:r>
              <a:rPr lang="de-DE" sz="4000" b="0" i="1" u="none" strike="noStrike" baseline="0" dirty="0">
                <a:solidFill>
                  <a:srgbClr val="000000"/>
                </a:solidFill>
              </a:rPr>
              <a:t>(offiziell gemäß § StVO = „Verkehrshelfer“) </a:t>
            </a:r>
          </a:p>
          <a:p>
            <a:pPr marL="0" indent="0" algn="ctr">
              <a:buNone/>
            </a:pPr>
            <a:r>
              <a:rPr lang="de-DE" sz="4000" b="0" i="1" u="none" strike="noStrike" baseline="0" dirty="0">
                <a:solidFill>
                  <a:srgbClr val="000000"/>
                </a:solidFill>
              </a:rPr>
              <a:t>werden seit über 60 Jahren eingesetzt (seit 1953). </a:t>
            </a:r>
          </a:p>
          <a:p>
            <a:pPr marL="0" indent="0" algn="ctr">
              <a:buNone/>
            </a:pPr>
            <a:r>
              <a:rPr lang="de-DE" sz="4000" b="0" i="1" u="none" strike="noStrike" baseline="0" dirty="0">
                <a:solidFill>
                  <a:srgbClr val="000000"/>
                </a:solidFill>
              </a:rPr>
              <a:t>Seitdem hat sich an den so gesicherten Übergängen kein schwerer oder gar tödlicher Schulwegunfall mehr ereignet!!!“</a:t>
            </a:r>
            <a:endParaRPr lang="de-DE" sz="5400" i="1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AB67B0E-88CC-A4D3-0C7C-18A01F6342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2303" y="239341"/>
            <a:ext cx="1449070" cy="850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782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E4FBAC-A47A-E002-F72A-968BC253A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627" y="328465"/>
            <a:ext cx="10515600" cy="475631"/>
          </a:xfrm>
        </p:spPr>
        <p:txBody>
          <a:bodyPr>
            <a:normAutofit fontScale="90000"/>
          </a:bodyPr>
          <a:lstStyle/>
          <a:p>
            <a:r>
              <a:rPr lang="de-DE" dirty="0"/>
              <a:t>Verkehrshelfer – „Chef“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54D982-6693-6EB4-8DC1-C6C2E228A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794" y="1343521"/>
            <a:ext cx="10515600" cy="5278207"/>
          </a:xfrm>
        </p:spPr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Philipp Schreiner</a:t>
            </a:r>
          </a:p>
          <a:p>
            <a:r>
              <a:rPr lang="de-DE" dirty="0">
                <a:solidFill>
                  <a:schemeClr val="tx1"/>
                </a:solidFill>
              </a:rPr>
              <a:t>48 Jahre alt, verheiratet</a:t>
            </a:r>
          </a:p>
          <a:p>
            <a:r>
              <a:rPr lang="de-DE" dirty="0">
                <a:solidFill>
                  <a:schemeClr val="tx1"/>
                </a:solidFill>
              </a:rPr>
              <a:t>2 Kinder (Lilly 15 Jahre / Mats 10 Jahre)</a:t>
            </a:r>
          </a:p>
          <a:p>
            <a:r>
              <a:rPr lang="de-DE" dirty="0">
                <a:solidFill>
                  <a:schemeClr val="tx1"/>
                </a:solidFill>
              </a:rPr>
              <a:t>Seit 2015 aktiv im Schülerlotsendienst</a:t>
            </a:r>
          </a:p>
          <a:p>
            <a:r>
              <a:rPr lang="de-DE" dirty="0">
                <a:solidFill>
                  <a:schemeClr val="tx1"/>
                </a:solidFill>
              </a:rPr>
              <a:t>Seit 2022 „Chef“ der Schülerlotsen</a:t>
            </a:r>
          </a:p>
          <a:p>
            <a:r>
              <a:rPr lang="de-DE" dirty="0">
                <a:solidFill>
                  <a:schemeClr val="tx1"/>
                </a:solidFill>
              </a:rPr>
              <a:t>Kontakt: </a:t>
            </a:r>
          </a:p>
          <a:p>
            <a:pPr lvl="1"/>
            <a:r>
              <a:rPr lang="de-DE" dirty="0">
                <a:solidFill>
                  <a:schemeClr val="tx1"/>
                </a:solidFill>
              </a:rPr>
              <a:t>0152/02462230</a:t>
            </a:r>
          </a:p>
          <a:p>
            <a:pPr lvl="1"/>
            <a:r>
              <a:rPr lang="de-DE" dirty="0">
                <a:solidFill>
                  <a:schemeClr val="tx1"/>
                </a:solidFill>
              </a:rPr>
              <a:t>philipp.schreiner@web.de</a:t>
            </a:r>
          </a:p>
          <a:p>
            <a:pPr lvl="1"/>
            <a:endParaRPr lang="de-DE" dirty="0"/>
          </a:p>
          <a:p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AB67B0E-88CC-A4D3-0C7C-18A01F6342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2303" y="245478"/>
            <a:ext cx="1449070" cy="850265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8AD41438-B68F-349B-D7F4-E4A97BBF1FD4}"/>
              </a:ext>
            </a:extLst>
          </p:cNvPr>
          <p:cNvSpPr txBox="1">
            <a:spLocks/>
          </p:cNvSpPr>
          <p:nvPr/>
        </p:nvSpPr>
        <p:spPr>
          <a:xfrm>
            <a:off x="302754" y="884018"/>
            <a:ext cx="9516304" cy="3129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000" dirty="0"/>
              <a:t>Ihr Ansprechpartner</a:t>
            </a:r>
          </a:p>
        </p:txBody>
      </p:sp>
    </p:spTree>
    <p:extLst>
      <p:ext uri="{BB962C8B-B14F-4D97-AF65-F5344CB8AC3E}">
        <p14:creationId xmlns:p14="http://schemas.microsoft.com/office/powerpoint/2010/main" val="35429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E4FBAC-A47A-E002-F72A-968BC253A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627" y="328465"/>
            <a:ext cx="10515600" cy="475631"/>
          </a:xfrm>
        </p:spPr>
        <p:txBody>
          <a:bodyPr>
            <a:normAutofit fontScale="90000"/>
          </a:bodyPr>
          <a:lstStyle/>
          <a:p>
            <a:r>
              <a:rPr lang="de-DE" dirty="0"/>
              <a:t>Verkehrshelfer - Allgemeines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54D982-6693-6EB4-8DC1-C6C2E228A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794" y="1343521"/>
            <a:ext cx="10515600" cy="5262863"/>
          </a:xfrm>
        </p:spPr>
        <p:txBody>
          <a:bodyPr>
            <a:normAutofit fontScale="92500" lnSpcReduction="20000"/>
          </a:bodyPr>
          <a:lstStyle/>
          <a:p>
            <a:r>
              <a:rPr lang="de-DE" sz="2400" kern="150" dirty="0">
                <a:solidFill>
                  <a:schemeClr val="tx1"/>
                </a:solidFill>
                <a:effectLst/>
                <a:ea typeface="Droid Sans"/>
                <a:cs typeface="Lohit Hindi"/>
              </a:rPr>
              <a:t>Kinder nehmen Situationen im Straßenverkehr anders wahr als die Erwachsenen</a:t>
            </a:r>
          </a:p>
          <a:p>
            <a:r>
              <a:rPr lang="de-DE" sz="2400" kern="150" dirty="0">
                <a:solidFill>
                  <a:schemeClr val="tx1"/>
                </a:solidFill>
                <a:effectLst/>
                <a:ea typeface="Droid Sans"/>
                <a:cs typeface="Lohit Hindi"/>
              </a:rPr>
              <a:t>Kinder sehen anders, hören anders (Richtungshören, selektives Hören)</a:t>
            </a:r>
          </a:p>
          <a:p>
            <a:r>
              <a:rPr lang="de-DE" sz="2400" kern="150" dirty="0">
                <a:solidFill>
                  <a:schemeClr val="tx1"/>
                </a:solidFill>
                <a:effectLst/>
                <a:ea typeface="Droid Sans"/>
                <a:cs typeface="Lohit Hindi"/>
              </a:rPr>
              <a:t>Konzentrationsfähigkeit</a:t>
            </a:r>
          </a:p>
          <a:p>
            <a:r>
              <a:rPr lang="de-DE" sz="2400" kern="150" dirty="0">
                <a:solidFill>
                  <a:schemeClr val="tx1"/>
                </a:solidFill>
                <a:effectLst/>
                <a:ea typeface="Droid Sans"/>
                <a:cs typeface="Lohit Hindi"/>
              </a:rPr>
              <a:t>Gefahreneinschätzung (vorausschauendes Erkennen und angepasstes Verhalten erst ab ca. 15 Jahren)</a:t>
            </a:r>
          </a:p>
          <a:p>
            <a:r>
              <a:rPr lang="de-DE" sz="2400" kern="150" dirty="0">
                <a:solidFill>
                  <a:schemeClr val="tx1"/>
                </a:solidFill>
                <a:effectLst/>
                <a:ea typeface="Droid Sans"/>
                <a:cs typeface="Lohit Hindi"/>
              </a:rPr>
              <a:t>Kinder, die zu Fuß zur Schule gehen, erlangen dadurch Selbstständigkeit. </a:t>
            </a:r>
          </a:p>
          <a:p>
            <a:r>
              <a:rPr lang="de-DE" sz="2400" kern="150" dirty="0">
                <a:solidFill>
                  <a:schemeClr val="tx1"/>
                </a:solidFill>
                <a:effectLst/>
                <a:ea typeface="Droid Sans"/>
                <a:cs typeface="Lohit Hindi"/>
              </a:rPr>
              <a:t>Außerdem gewinnen sie Souveränität im Straßenverkehr.</a:t>
            </a:r>
          </a:p>
          <a:p>
            <a:r>
              <a:rPr lang="de-DE" sz="2400" kern="150" dirty="0">
                <a:solidFill>
                  <a:schemeClr val="tx1"/>
                </a:solidFill>
                <a:effectLst/>
                <a:ea typeface="Droid Sans"/>
                <a:cs typeface="Lohit Hindi"/>
              </a:rPr>
              <a:t>Um die Kinder bei der Erlernung dieser Souveränität zu unterstützen, ist es an unserer Schule daher Tradition, dass ehrenamtliche Schülerlotsen am Morgen drei Straßenübergänge in Buschdorf sichern. </a:t>
            </a:r>
          </a:p>
          <a:p>
            <a:r>
              <a:rPr lang="de-DE" sz="2400" b="1" kern="150" dirty="0">
                <a:solidFill>
                  <a:schemeClr val="tx1"/>
                </a:solidFill>
                <a:effectLst/>
                <a:ea typeface="Droid Sans"/>
                <a:cs typeface="Lohit Hindi"/>
              </a:rPr>
              <a:t>Dieser Lotsen-Dienst wird traditionsgemäß, von den Eltern der Erstklässler übernommen</a:t>
            </a:r>
          </a:p>
          <a:p>
            <a:r>
              <a:rPr lang="de-DE" sz="2400" kern="150" dirty="0">
                <a:solidFill>
                  <a:schemeClr val="tx1"/>
                </a:solidFill>
                <a:effectLst/>
                <a:ea typeface="Droid Sans"/>
                <a:cs typeface="Lohit Hindi"/>
              </a:rPr>
              <a:t>Unterstützen Sie bitte unsere Kinder bei der Bewältigung des Schulweges, damit sie zu Fuß und sicher zur Schule gehen können - Erwachsene/Eltern als Lotsen und „Trainer“</a:t>
            </a:r>
          </a:p>
          <a:p>
            <a:pPr marL="45720" indent="0">
              <a:buNone/>
            </a:pP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AB67B0E-88CC-A4D3-0C7C-18A01F6342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2303" y="245478"/>
            <a:ext cx="1449070" cy="850265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8AD41438-B68F-349B-D7F4-E4A97BBF1FD4}"/>
              </a:ext>
            </a:extLst>
          </p:cNvPr>
          <p:cNvSpPr txBox="1">
            <a:spLocks/>
          </p:cNvSpPr>
          <p:nvPr/>
        </p:nvSpPr>
        <p:spPr>
          <a:xfrm>
            <a:off x="302754" y="884018"/>
            <a:ext cx="9516304" cy="3129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000" dirty="0"/>
              <a:t>Warum machen wir den Schülerlotsendienst?</a:t>
            </a:r>
          </a:p>
        </p:txBody>
      </p:sp>
    </p:spTree>
    <p:extLst>
      <p:ext uri="{BB962C8B-B14F-4D97-AF65-F5344CB8AC3E}">
        <p14:creationId xmlns:p14="http://schemas.microsoft.com/office/powerpoint/2010/main" val="986837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E4FBAC-A47A-E002-F72A-968BC253A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627" y="328465"/>
            <a:ext cx="10515600" cy="475631"/>
          </a:xfrm>
        </p:spPr>
        <p:txBody>
          <a:bodyPr>
            <a:normAutofit fontScale="90000"/>
          </a:bodyPr>
          <a:lstStyle/>
          <a:p>
            <a:r>
              <a:rPr lang="de-DE" dirty="0"/>
              <a:t>Verkehrshelfer - Allgemeines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54D982-6693-6EB4-8DC1-C6C2E228A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794" y="1343522"/>
            <a:ext cx="10515600" cy="5269000"/>
          </a:xfrm>
        </p:spPr>
        <p:txBody>
          <a:bodyPr>
            <a:normAutofit fontScale="92500" lnSpcReduction="10000"/>
          </a:bodyPr>
          <a:lstStyle/>
          <a:p>
            <a:r>
              <a:rPr lang="de-DE" sz="2400" kern="150" dirty="0">
                <a:solidFill>
                  <a:schemeClr val="tx1"/>
                </a:solidFill>
                <a:effectLst/>
                <a:ea typeface="Droid Sans"/>
                <a:cs typeface="Lohit Hindi"/>
              </a:rPr>
              <a:t>Für den Lotsendienst stellen wir sämtliche Ausrüstung zur Verfügung und Sie erhalten von unserem zuständigen Verkehrspolizisten eine Einweisung.</a:t>
            </a:r>
          </a:p>
          <a:p>
            <a:r>
              <a:rPr lang="de-DE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Um 07:45 Uhr postieren sich die Lotsen gut sichtbar mit Uniform und Kelle an ihren jeweiligen Übergängen.</a:t>
            </a:r>
          </a:p>
          <a:p>
            <a:r>
              <a:rPr lang="de-DE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Um 08:15 Uhr ist Feierabend und die Lotsen bringen die Uniformen und Kellen zum jeweiligen Aufbewahrungsort zurück.</a:t>
            </a:r>
            <a:endParaRPr lang="de-DE" sz="24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fontAlgn="auto"/>
            <a:r>
              <a:rPr lang="de-DE" sz="2400" kern="150" dirty="0">
                <a:solidFill>
                  <a:schemeClr val="tx1"/>
                </a:solidFill>
                <a:effectLst/>
                <a:ea typeface="Droid Sans"/>
                <a:cs typeface="Lohit Hindi"/>
              </a:rPr>
              <a:t>Natürlich können sich Dienste geteilt werden, so dass man nur 14-tägig einen Posten übernimmt. </a:t>
            </a:r>
          </a:p>
          <a:p>
            <a:pPr fontAlgn="auto"/>
            <a:r>
              <a:rPr lang="de-DE" sz="2400" kern="150" dirty="0">
                <a:solidFill>
                  <a:schemeClr val="tx1"/>
                </a:solidFill>
                <a:effectLst/>
                <a:ea typeface="Droid Sans"/>
                <a:cs typeface="Lohit Hindi"/>
              </a:rPr>
              <a:t>Oder sie werden Springer und stehen im Krankheitsfall eines anderen Lotsen zur Verfügung. </a:t>
            </a:r>
          </a:p>
          <a:p>
            <a:pPr fontAlgn="auto"/>
            <a:r>
              <a:rPr lang="de-DE" sz="2400" kern="150" dirty="0">
                <a:solidFill>
                  <a:schemeClr val="tx1"/>
                </a:solidFill>
                <a:effectLst/>
                <a:ea typeface="Droid Sans"/>
                <a:cs typeface="Lohit Hindi"/>
              </a:rPr>
              <a:t>In den letzten Jahren hat sich immer wieder gezeigt, wie wichtig auch diese Stellvertreter sind. </a:t>
            </a:r>
          </a:p>
          <a:p>
            <a:pPr fontAlgn="auto"/>
            <a:r>
              <a:rPr lang="de-DE" sz="2400" kern="150" dirty="0">
                <a:solidFill>
                  <a:schemeClr val="tx1"/>
                </a:solidFill>
                <a:effectLst/>
                <a:ea typeface="Droid Sans"/>
                <a:cs typeface="Lohit Hindi"/>
              </a:rPr>
              <a:t>Gerne können sich auch Großeltern, Freunde, Bekannte, Nachbarn oder sonstige Freiwillige am Schülerlotsendienst beteiligen. </a:t>
            </a:r>
          </a:p>
          <a:p>
            <a:pPr lvl="1"/>
            <a:endParaRPr lang="de-DE" dirty="0"/>
          </a:p>
          <a:p>
            <a:pPr marL="45720" indent="0">
              <a:buNone/>
            </a:pP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AB67B0E-88CC-A4D3-0C7C-18A01F6342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2303" y="245478"/>
            <a:ext cx="1449070" cy="850265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8AD41438-B68F-349B-D7F4-E4A97BBF1FD4}"/>
              </a:ext>
            </a:extLst>
          </p:cNvPr>
          <p:cNvSpPr txBox="1">
            <a:spLocks/>
          </p:cNvSpPr>
          <p:nvPr/>
        </p:nvSpPr>
        <p:spPr>
          <a:xfrm>
            <a:off x="302754" y="884018"/>
            <a:ext cx="9516304" cy="3129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000" dirty="0"/>
              <a:t>Wie ist der Ablauf?</a:t>
            </a:r>
          </a:p>
        </p:txBody>
      </p:sp>
    </p:spTree>
    <p:extLst>
      <p:ext uri="{BB962C8B-B14F-4D97-AF65-F5344CB8AC3E}">
        <p14:creationId xmlns:p14="http://schemas.microsoft.com/office/powerpoint/2010/main" val="800495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54D982-6693-6EB4-8DC1-C6C2E228A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489" y="1270949"/>
            <a:ext cx="10375738" cy="5341574"/>
          </a:xfrm>
        </p:spPr>
        <p:txBody>
          <a:bodyPr>
            <a:normAutofit/>
          </a:bodyPr>
          <a:lstStyle/>
          <a:p>
            <a:pPr algn="just"/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Der Lotse wartet, bis sich eine ausreichende</a:t>
            </a:r>
            <a:r>
              <a:rPr lang="de-DE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Lücke im Verkehr ergibt. </a:t>
            </a:r>
          </a:p>
          <a:p>
            <a:pPr algn="just"/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Busse und LKW sollten wegen des längeren Bremsweges grundsätzlich nicht angehalten werden!</a:t>
            </a:r>
          </a:p>
          <a:p>
            <a:pPr algn="just"/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Der Umgang mit den Kindern sollte deutlich und ruhig erfolgen. Versuchen sie die Kinder in </a:t>
            </a:r>
            <a:r>
              <a:rPr lang="de-DE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kleinen Gruppen </a:t>
            </a:r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zu sammeln.</a:t>
            </a:r>
          </a:p>
          <a:p>
            <a:pPr algn="just"/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Durch das Hochhalten der Kelle signalisiert der Lotse den Autofahrern, dass er den Kindern das Überqueren der Straße ermöglichen möchte.</a:t>
            </a:r>
          </a:p>
          <a:p>
            <a:pPr algn="just"/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Zur eigenen Sicherheit betritt der Lotse die Fahrbahn erst, wenn die Fahrzeuge stehen. Bitte beide Fahrtrichtungen beachten!</a:t>
            </a:r>
          </a:p>
          <a:p>
            <a:pPr algn="just"/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Der Lotse begibt sich zur Fahrbahnmitte und breitet die Arme aus. Erst dann sollten die Kinder </a:t>
            </a:r>
            <a:r>
              <a:rPr lang="de-DE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vor dem Lotsen</a:t>
            </a:r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die Straße überqueren.</a:t>
            </a:r>
          </a:p>
          <a:p>
            <a:pPr algn="just"/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Wenn alle Kinder den Bürgersteig auf der anderen Straßenseite erreicht haben, begibt sich der Lotse zurück auf seine Ausgangsposition.</a:t>
            </a:r>
            <a:endParaRPr lang="de-DE" sz="18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AB67B0E-88CC-A4D3-0C7C-18A01F6342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2303" y="245478"/>
            <a:ext cx="1449070" cy="850265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DCBBD704-6664-71FF-B08B-F5E406E5DDE5}"/>
              </a:ext>
            </a:extLst>
          </p:cNvPr>
          <p:cNvSpPr txBox="1">
            <a:spLocks/>
          </p:cNvSpPr>
          <p:nvPr/>
        </p:nvSpPr>
        <p:spPr>
          <a:xfrm>
            <a:off x="302754" y="884018"/>
            <a:ext cx="9516304" cy="3129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000" dirty="0"/>
              <a:t>Was ist bei der Verkehrsregelung zu beachten?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B317BF9C-65AA-1FAF-F493-A3142CE6E495}"/>
              </a:ext>
            </a:extLst>
          </p:cNvPr>
          <p:cNvSpPr txBox="1">
            <a:spLocks/>
          </p:cNvSpPr>
          <p:nvPr/>
        </p:nvSpPr>
        <p:spPr>
          <a:xfrm>
            <a:off x="240627" y="328465"/>
            <a:ext cx="10515600" cy="4756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z="4000" b="0" i="0" u="none" strike="noStrike" kern="1200" cap="none" spc="0" normalizeH="0" baseline="0" noProof="0" dirty="0">
                <a:ln>
                  <a:noFill/>
                </a:ln>
                <a:solidFill>
                  <a:srgbClr val="A6B727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Verkehrshelfer - Vorgehen</a:t>
            </a:r>
            <a:endParaRPr lang="de-DE" sz="4000" dirty="0"/>
          </a:p>
        </p:txBody>
      </p:sp>
    </p:spTree>
    <p:extLst>
      <p:ext uri="{BB962C8B-B14F-4D97-AF65-F5344CB8AC3E}">
        <p14:creationId xmlns:p14="http://schemas.microsoft.com/office/powerpoint/2010/main" val="11528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8931E1-C90B-D06D-A05C-E28F6CBD1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627" y="328465"/>
            <a:ext cx="10515600" cy="475631"/>
          </a:xfrm>
        </p:spPr>
        <p:txBody>
          <a:bodyPr>
            <a:normAutofit fontScale="90000"/>
          </a:bodyPr>
          <a:lstStyle/>
          <a:p>
            <a:r>
              <a:rPr lang="de-DE" dirty="0"/>
              <a:t>Verkehrshelfer – Übersicht Übergänge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54D982-6693-6EB4-8DC1-C6C2E228A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589" y="1276924"/>
            <a:ext cx="10261676" cy="474565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sz="1800" b="1" u="sng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Übergänge:</a:t>
            </a:r>
            <a:endParaRPr lang="de-DE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Alle Übergänge sind durch Verkehrshelfer-Schilder eingegrenzt.</a:t>
            </a:r>
            <a:endParaRPr lang="de-DE" sz="18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b="1" u="sng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Otto-Hahn-Straße</a:t>
            </a:r>
            <a:endParaRPr lang="de-DE" sz="1800" u="sng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in Richtung Schule auf den </a:t>
            </a:r>
            <a:r>
              <a:rPr lang="de-DE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rechten</a:t>
            </a:r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Gehweg der Von-den-Driesch-Straße lotsen.</a:t>
            </a:r>
            <a:endParaRPr lang="de-DE" sz="18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Eine Uniform befindet sich in der Praxis Dr. </a:t>
            </a:r>
            <a:r>
              <a:rPr lang="de-DE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Merdian</a:t>
            </a:r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/Hess, eine bei Fam. Brill in der Heinrich-Bursch-Straße 20 und eine im Katholischen Kindergarten.</a:t>
            </a:r>
            <a:endParaRPr lang="de-DE" sz="18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b="1" u="sng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Friedlandstraße</a:t>
            </a:r>
            <a:endParaRPr lang="de-DE" sz="1800" u="sng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über die Kreuzung, welche die beiden Teile der Von-den-Driesch-Straße verbindet, in Richtung Schule auf den </a:t>
            </a:r>
            <a:r>
              <a:rPr lang="de-DE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linken</a:t>
            </a:r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Gehweg lotsen.</a:t>
            </a:r>
            <a:endParaRPr lang="de-DE" sz="18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Eine Uniform befindet sich in der Filiale der Bäckerei Klein, Friedlandstraße 1.</a:t>
            </a:r>
            <a:endParaRPr lang="de-DE" sz="18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b="1" u="sng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Schickgasse</a:t>
            </a:r>
            <a:endParaRPr lang="de-DE" sz="1800" u="sng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vor dem Haus Hausnr. 5 auf die andere Straßenseite lotsen.</a:t>
            </a:r>
            <a:endParaRPr lang="de-DE" sz="18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r>
              <a:rPr lang="de-DE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Eine Uniform befindet sich im Mülltonnenkeller des Hauses Hausnr. 5 der Familie Knapp. (Garageneinfahrt hinunter, Türe rechts)</a:t>
            </a:r>
            <a:endParaRPr lang="de-DE" sz="18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AB67B0E-88CC-A4D3-0C7C-18A01F6342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2303" y="245478"/>
            <a:ext cx="1449070" cy="850265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EE3A18B7-6C9E-690E-C3E8-FFF6C0A9C0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155" y="1095743"/>
            <a:ext cx="809625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6A26D4C1-5E0D-B9C0-37AA-B26F9CB5FB55}"/>
              </a:ext>
            </a:extLst>
          </p:cNvPr>
          <p:cNvSpPr txBox="1">
            <a:spLocks/>
          </p:cNvSpPr>
          <p:nvPr/>
        </p:nvSpPr>
        <p:spPr>
          <a:xfrm>
            <a:off x="302754" y="884018"/>
            <a:ext cx="9516304" cy="3129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000" dirty="0"/>
              <a:t>Wo befinden sich die Lotsenstellen?</a:t>
            </a:r>
          </a:p>
        </p:txBody>
      </p:sp>
    </p:spTree>
    <p:extLst>
      <p:ext uri="{BB962C8B-B14F-4D97-AF65-F5344CB8AC3E}">
        <p14:creationId xmlns:p14="http://schemas.microsoft.com/office/powerpoint/2010/main" val="54556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8931E1-C90B-D06D-A05C-E28F6CBD1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627" y="328465"/>
            <a:ext cx="10515600" cy="475631"/>
          </a:xfrm>
        </p:spPr>
        <p:txBody>
          <a:bodyPr>
            <a:normAutofit fontScale="90000"/>
          </a:bodyPr>
          <a:lstStyle/>
          <a:p>
            <a:r>
              <a:rPr lang="de-DE" dirty="0"/>
              <a:t>Verkehrshelfer - Versicherung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54D982-6693-6EB4-8DC1-C6C2E228A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589" y="1399216"/>
            <a:ext cx="10261676" cy="52071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de-DE" sz="36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Verkehrshelfer bzw. Schülerlotsen sind im Rahmen ihrer ehrenamtlichen Tätigkeit als „Lotse“ über die Unfallkasse NRW versichert. </a:t>
            </a:r>
          </a:p>
          <a:p>
            <a:pPr marL="0" indent="0" algn="ctr">
              <a:buNone/>
            </a:pPr>
            <a:r>
              <a:rPr lang="de-DE" sz="36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Für Schäden Dritter, die </a:t>
            </a:r>
            <a:r>
              <a:rPr lang="de-DE" sz="3600" i="1" dirty="0">
                <a:solidFill>
                  <a:srgbClr val="000000"/>
                </a:solidFill>
                <a:latin typeface="Arial" panose="020B0604020202020204" pitchFamily="34" charset="0"/>
              </a:rPr>
              <a:t>S</a:t>
            </a:r>
            <a:r>
              <a:rPr lang="de-DE" sz="36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ie bei ihrem Dienst nicht vorsätzlich oder grob fahrlässig verursachen, sind Sie nicht haftbar zu machen.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AB67B0E-88CC-A4D3-0C7C-18A01F6342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2303" y="245478"/>
            <a:ext cx="1449070" cy="850265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0A6FFE19-4F8E-D44A-66B9-849A730C6A1D}"/>
              </a:ext>
            </a:extLst>
          </p:cNvPr>
          <p:cNvSpPr txBox="1">
            <a:spLocks/>
          </p:cNvSpPr>
          <p:nvPr/>
        </p:nvSpPr>
        <p:spPr>
          <a:xfrm>
            <a:off x="302754" y="884018"/>
            <a:ext cx="9516304" cy="3129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000" dirty="0"/>
              <a:t>Wie sieht der Versicherungsschutz aus?</a:t>
            </a:r>
          </a:p>
        </p:txBody>
      </p:sp>
    </p:spTree>
    <p:extLst>
      <p:ext uri="{BB962C8B-B14F-4D97-AF65-F5344CB8AC3E}">
        <p14:creationId xmlns:p14="http://schemas.microsoft.com/office/powerpoint/2010/main" val="310132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0</TotalTime>
  <Words>689</Words>
  <Application>Microsoft Office PowerPoint</Application>
  <PresentationFormat>Breitbild</PresentationFormat>
  <Paragraphs>64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5" baseType="lpstr">
      <vt:lpstr>Arial</vt:lpstr>
      <vt:lpstr>Corbel</vt:lpstr>
      <vt:lpstr>Droid Sans</vt:lpstr>
      <vt:lpstr>Lohit Hindi</vt:lpstr>
      <vt:lpstr>Times New Roman</vt:lpstr>
      <vt:lpstr>Verdana</vt:lpstr>
      <vt:lpstr>Basis</vt:lpstr>
      <vt:lpstr>Überblick zum Verkehrshelfer  Schülerlotsendienst  </vt:lpstr>
      <vt:lpstr>Verkehrshelfer</vt:lpstr>
      <vt:lpstr>Verkehrshelfer – „Chef“</vt:lpstr>
      <vt:lpstr>Verkehrshelfer - Allgemeines</vt:lpstr>
      <vt:lpstr>Verkehrshelfer - Allgemeines</vt:lpstr>
      <vt:lpstr>PowerPoint-Präsentation</vt:lpstr>
      <vt:lpstr>Verkehrshelfer – Übersicht Übergänge</vt:lpstr>
      <vt:lpstr>Verkehrshelfer - Versicherung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Überblick zum Verkehrshelfer  Schülerlotsendienst  </dc:title>
  <dc:creator>Philipp Schreiner</dc:creator>
  <cp:lastModifiedBy>Schule</cp:lastModifiedBy>
  <cp:revision>14</cp:revision>
  <dcterms:created xsi:type="dcterms:W3CDTF">2024-06-21T15:59:19Z</dcterms:created>
  <dcterms:modified xsi:type="dcterms:W3CDTF">2025-02-25T14:00:26Z</dcterms:modified>
</cp:coreProperties>
</file>